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0" r:id="rId6"/>
    <p:sldId id="261" r:id="rId7"/>
    <p:sldId id="264" r:id="rId8"/>
    <p:sldId id="289" r:id="rId9"/>
    <p:sldId id="266" r:id="rId10"/>
    <p:sldId id="294" r:id="rId11"/>
    <p:sldId id="265" r:id="rId12"/>
    <p:sldId id="295" r:id="rId13"/>
    <p:sldId id="268" r:id="rId14"/>
    <p:sldId id="267" r:id="rId15"/>
    <p:sldId id="269" r:id="rId16"/>
    <p:sldId id="273" r:id="rId17"/>
    <p:sldId id="274" r:id="rId18"/>
    <p:sldId id="290" r:id="rId19"/>
    <p:sldId id="275" r:id="rId20"/>
    <p:sldId id="291" r:id="rId21"/>
    <p:sldId id="276" r:id="rId22"/>
    <p:sldId id="298" r:id="rId23"/>
    <p:sldId id="299" r:id="rId24"/>
    <p:sldId id="277" r:id="rId25"/>
    <p:sldId id="278" r:id="rId26"/>
    <p:sldId id="279" r:id="rId27"/>
    <p:sldId id="297" r:id="rId28"/>
    <p:sldId id="280" r:id="rId29"/>
    <p:sldId id="282" r:id="rId30"/>
    <p:sldId id="292" r:id="rId31"/>
    <p:sldId id="283" r:id="rId32"/>
    <p:sldId id="284" r:id="rId33"/>
    <p:sldId id="285" r:id="rId34"/>
    <p:sldId id="286" r:id="rId35"/>
    <p:sldId id="287" r:id="rId36"/>
    <p:sldId id="288" r:id="rId37"/>
    <p:sldId id="293"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1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22F60B-0B1B-45E8-B4B4-0392CF0D975E}" type="datetimeFigureOut">
              <a:rPr lang="ru-RU" smtClean="0"/>
              <a:t>19.09.2018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C99C98-5232-42EE-B7EE-8AB1028FB433}" type="slidenum">
              <a:rPr lang="ru-RU" smtClean="0"/>
              <a:t>‹#›</a:t>
            </a:fld>
            <a:endParaRPr lang="ru-RU"/>
          </a:p>
        </p:txBody>
      </p:sp>
    </p:spTree>
    <p:extLst>
      <p:ext uri="{BB962C8B-B14F-4D97-AF65-F5344CB8AC3E}">
        <p14:creationId xmlns:p14="http://schemas.microsoft.com/office/powerpoint/2010/main" val="3659010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0FDBCC6-9F18-4949-A542-9D841D551E04}" type="datetime1">
              <a:rPr lang="ru-RU" smtClean="0"/>
              <a:t>19.09.2018</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0B9F10-328B-4855-93FF-EA426E14DC5B}" type="datetime1">
              <a:rPr lang="ru-RU" smtClean="0"/>
              <a:t>19.09.2018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49B50D6-FD89-40AE-817A-7CF6F55172AF}" type="datetime1">
              <a:rPr lang="ru-RU" smtClean="0"/>
              <a:t>19.09.2018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A1F2E1D-1B84-45E0-AA66-901D31A0E1D3}" type="datetime1">
              <a:rPr lang="ru-RU" smtClean="0"/>
              <a:t>19.09.2018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D420846-B820-4942-8F23-75E18E50E8E3}" type="datetime1">
              <a:rPr lang="ru-RU" smtClean="0"/>
              <a:t>19.09.2018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13096A6-4825-41F2-B020-6F5B4A175249}" type="datetime1">
              <a:rPr lang="ru-RU" smtClean="0"/>
              <a:t>19.09.2018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A730292-EC79-49B5-9E0B-8E7C8FF82C45}" type="datetime1">
              <a:rPr lang="ru-RU" smtClean="0"/>
              <a:t>19.09.2018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DFCC06EE-ACD8-444B-8CF3-B90A86C47811}" type="datetime1">
              <a:rPr lang="ru-RU" smtClean="0"/>
              <a:t>19.09.2018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4572C93-B533-4C2D-9457-C2907432ECE0}" type="datetime1">
              <a:rPr lang="ru-RU" smtClean="0"/>
              <a:t>19.09.2018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23BDDF01-BB47-48DE-A06B-4B2C1A3176C0}" type="datetime1">
              <a:rPr lang="ru-RU" smtClean="0"/>
              <a:t>19.09.2018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3D94665-1A92-4AE3-B1BE-227EE5348752}" type="datetime1">
              <a:rPr lang="ru-RU" smtClean="0"/>
              <a:t>19.09.2018</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676C8DD-D3C0-4A96-BC00-11F2961292CD}" type="datetime1">
              <a:rPr lang="ru-RU" smtClean="0"/>
              <a:t>19.09.2018</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безопасность\01_first_Septemb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5373216"/>
            <a:ext cx="8461448" cy="1296144"/>
          </a:xfrm>
        </p:spPr>
        <p:txBody>
          <a:bodyPr>
            <a:prstTxWarp prst="textInflateBottom">
              <a:avLst>
                <a:gd name="adj" fmla="val 73024"/>
              </a:avLst>
            </a:prstTxWarp>
          </a:bodyPr>
          <a:lstStyle/>
          <a:p>
            <a:pPr>
              <a:buNone/>
            </a:pPr>
            <a:r>
              <a:rPr lang="ru-RU" b="1" dirty="0" smtClean="0">
                <a:solidFill>
                  <a:srgbClr val="C00000"/>
                </a:solidFill>
              </a:rPr>
              <a:t>дома, на улице, в интернете</a:t>
            </a:r>
            <a:endParaRPr lang="ru-RU" b="1" dirty="0">
              <a:solidFill>
                <a:srgbClr val="C00000"/>
              </a:solidFill>
            </a:endParaRPr>
          </a:p>
        </p:txBody>
      </p:sp>
      <p:sp>
        <p:nvSpPr>
          <p:cNvPr id="2" name="Заголовок 1"/>
          <p:cNvSpPr>
            <a:spLocks noGrp="1"/>
          </p:cNvSpPr>
          <p:nvPr>
            <p:ph type="title"/>
          </p:nvPr>
        </p:nvSpPr>
        <p:spPr>
          <a:xfrm>
            <a:off x="179512" y="274638"/>
            <a:ext cx="8712968" cy="1143000"/>
          </a:xfrm>
        </p:spPr>
        <p:txBody>
          <a:bodyPr>
            <a:prstTxWarp prst="textCanUp">
              <a:avLst>
                <a:gd name="adj" fmla="val 66667"/>
              </a:avLst>
            </a:prstTxWarp>
          </a:bodyPr>
          <a:lstStyle/>
          <a:p>
            <a:r>
              <a:rPr lang="ru-RU" b="1" dirty="0" smtClean="0">
                <a:solidFill>
                  <a:srgbClr val="C00000"/>
                </a:solidFill>
              </a:rPr>
              <a:t>Безопасность ребенка</a:t>
            </a:r>
            <a:endParaRPr lang="ru-RU" b="1" dirty="0">
              <a:solidFill>
                <a:srgbClr val="C00000"/>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1</a:t>
            </a:fld>
            <a:endParaRPr lang="ru-RU"/>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146" name="Picture 2" descr="F:\безопасность\12404.jpeg"/>
          <p:cNvPicPr>
            <a:picLocks noGrp="1" noChangeAspect="1" noChangeArrowheads="1"/>
          </p:cNvPicPr>
          <p:nvPr>
            <p:ph idx="1"/>
          </p:nvPr>
        </p:nvPicPr>
        <p:blipFill>
          <a:blip r:embed="rId2" cstate="print"/>
          <a:srcRect/>
          <a:stretch>
            <a:fillRect/>
          </a:stretch>
        </p:blipFill>
        <p:spPr bwMode="auto">
          <a:xfrm>
            <a:off x="1475656" y="980728"/>
            <a:ext cx="6038749" cy="4896544"/>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10</a:t>
            </a:fld>
            <a:endParaRPr lang="ru-RU"/>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lvl="0"/>
            <a:r>
              <a:rPr lang="ru-RU" b="1" dirty="0" smtClean="0"/>
              <a:t>При расположении квартиры на первом этаже, зашторьте окна, а если кто-то стучится в окно, ваш ребенок, не подходя к нему, должен громко кричать: «Папа! Иди сюда».</a:t>
            </a:r>
            <a:endParaRPr lang="ru-RU" dirty="0" smtClean="0"/>
          </a:p>
          <a:p>
            <a:pPr lvl="0"/>
            <a:r>
              <a:rPr lang="ru-RU" b="1" dirty="0" smtClean="0"/>
              <a:t>При возвращении домой предупредите ребенка об этом по телефону или </a:t>
            </a:r>
            <a:r>
              <a:rPr lang="ru-RU" b="1" dirty="0" err="1" smtClean="0"/>
              <a:t>домофону</a:t>
            </a:r>
            <a:r>
              <a:rPr lang="ru-RU" b="1" dirty="0" smtClean="0"/>
              <a:t>. Позвонив в дверь, ребенок должен ее открывать только после того, как вы полностью назовете себя.</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11</a:t>
            </a:fld>
            <a:endParaRPr lang="ru-RU"/>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7170" name="Picture 2" descr="C:\Users\Наталья\Desktop\c0029065bg.jpg"/>
          <p:cNvPicPr>
            <a:picLocks noGrp="1" noChangeAspect="1" noChangeArrowheads="1"/>
          </p:cNvPicPr>
          <p:nvPr>
            <p:ph idx="1"/>
          </p:nvPr>
        </p:nvPicPr>
        <p:blipFill>
          <a:blip r:embed="rId2" cstate="print"/>
          <a:srcRect/>
          <a:stretch>
            <a:fillRect/>
          </a:stretch>
        </p:blipFill>
        <p:spPr bwMode="auto">
          <a:xfrm>
            <a:off x="2483768" y="404664"/>
            <a:ext cx="4392488" cy="6264696"/>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12</a:t>
            </a:fld>
            <a:endParaRPr lang="ru-RU"/>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t>Не оставляйте на видных местах таблетки и другие лекарства. </a:t>
            </a:r>
          </a:p>
          <a:p>
            <a:r>
              <a:rPr lang="ru-RU" b="1" dirty="0" smtClean="0"/>
              <a:t>Хранение оружия и боеприпасов в квартирах, домах должно быть на законном основании с соответствующим разрешением. Хранить его нужно в недоступном для детей месте, в сейфе, где хранятся ключи и код от сейфа должны знать только взрослые.</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13</a:t>
            </a:fld>
            <a:endParaRPr lang="ru-RU"/>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t>Постарайтесь доходчиво объяснить ребенку, что пока он находится у себя дома за закрытой дверью, он в относительной безопасности, но стоит лишь открыть дверь, как грань между ним и преступником стирается, он тут же становится легкой добычей, хотя бы потому, что не готов к нападению из вне, следовательно, не может сориентироваться в сложившейся ситуации.</a:t>
            </a:r>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14</a:t>
            </a:fld>
            <a:endParaRPr lang="ru-RU"/>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None/>
            </a:pPr>
            <a:r>
              <a:rPr lang="ru-RU" sz="3600" b="1" i="1" dirty="0" smtClean="0">
                <a:solidFill>
                  <a:srgbClr val="C00000"/>
                </a:solidFill>
              </a:rPr>
              <a:t>Дорогие родители, помните, что ваш ребенок не всегда может правильно оценить ситуацию, поэтому лучше, если он будет выполнять поручения под бдительным контролем с вашей стороны:</a:t>
            </a:r>
          </a:p>
          <a:p>
            <a:endParaRPr lang="ru-RU" sz="3600" b="1" i="1" dirty="0">
              <a:solidFill>
                <a:srgbClr val="C00000"/>
              </a:solidFill>
            </a:endParaRPr>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15</a:t>
            </a:fld>
            <a:endParaRPr lang="ru-RU"/>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b="1" dirty="0" smtClean="0"/>
              <a:t>Если вы отпустили ребенка гулять одного, присматривайте за ним из окна или договоритесь или договоритесь о совместном дежурстве с другими родителями во время прогулки ваших детей.</a:t>
            </a:r>
            <a:endParaRPr lang="ru-RU" dirty="0" smtClean="0"/>
          </a:p>
          <a:p>
            <a:endParaRPr lang="ru-RU" dirty="0"/>
          </a:p>
        </p:txBody>
      </p:sp>
      <p:sp>
        <p:nvSpPr>
          <p:cNvPr id="3" name="Заголовок 2"/>
          <p:cNvSpPr>
            <a:spLocks noGrp="1"/>
          </p:cNvSpPr>
          <p:nvPr>
            <p:ph type="title"/>
          </p:nvPr>
        </p:nvSpPr>
        <p:spPr/>
        <p:txBody>
          <a:bodyPr/>
          <a:lstStyle/>
          <a:p>
            <a:pPr algn="ctr"/>
            <a:r>
              <a:rPr lang="ru-RU" i="1" dirty="0" smtClean="0">
                <a:solidFill>
                  <a:srgbClr val="C00000"/>
                </a:solidFill>
              </a:rPr>
              <a:t>Ребёнок и улица.</a:t>
            </a:r>
            <a:endParaRPr lang="ru-RU" i="1" dirty="0">
              <a:solidFill>
                <a:srgbClr val="C00000"/>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16</a:t>
            </a:fld>
            <a:endParaRPr lang="ru-RU"/>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04664"/>
            <a:ext cx="8229600" cy="5976664"/>
          </a:xfrm>
        </p:spPr>
        <p:txBody>
          <a:bodyPr>
            <a:normAutofit/>
          </a:bodyPr>
          <a:lstStyle/>
          <a:p>
            <a:r>
              <a:rPr lang="ru-RU" b="1" dirty="0" smtClean="0"/>
              <a:t>Заметив, что к ребенку подошел незнакомый человек, позовите ребенка домой и тут же спуститесь к нему сами. Выясните чего хочет незнакомец и сообщите об этом своему участковому инспектору милиции.</a:t>
            </a:r>
          </a:p>
          <a:p>
            <a:r>
              <a:rPr lang="ru-RU" b="1" dirty="0" smtClean="0"/>
              <a:t>Уходя из дома в отсутствии родителей, ребенок должен оставить записку, куда и с кем идет и когда будет дома, по возможности оставить телефон либо иной способ связи с ним. Если в обозначенное время придти домой нет возможности необходимо обязательно позвонить родителям и предупредить о задержке.</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17</a:t>
            </a:fld>
            <a:endParaRPr lang="ru-RU"/>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1"/>
          </p:nvPr>
        </p:nvSpPr>
        <p:spPr/>
        <p:txBody>
          <a:bodyPr/>
          <a:lstStyle/>
          <a:p>
            <a:endParaRPr lang="ru-RU"/>
          </a:p>
        </p:txBody>
      </p:sp>
      <p:sp>
        <p:nvSpPr>
          <p:cNvPr id="7" name="Текст 6"/>
          <p:cNvSpPr>
            <a:spLocks noGrp="1"/>
          </p:cNvSpPr>
          <p:nvPr>
            <p:ph type="body" sz="half" idx="3"/>
          </p:nvPr>
        </p:nvSpPr>
        <p:spPr/>
        <p:txBody>
          <a:bodyPr/>
          <a:lstStyle/>
          <a:p>
            <a:endParaRPr lang="ru-RU"/>
          </a:p>
        </p:txBody>
      </p:sp>
      <p:pic>
        <p:nvPicPr>
          <p:cNvPr id="3075" name="Picture 3" descr="F:\безопасность\22416490.jpg"/>
          <p:cNvPicPr>
            <a:picLocks noGrp="1" noChangeAspect="1" noChangeArrowheads="1"/>
          </p:cNvPicPr>
          <p:nvPr>
            <p:ph sz="quarter" idx="4"/>
          </p:nvPr>
        </p:nvPicPr>
        <p:blipFill>
          <a:blip r:embed="rId2" cstate="print"/>
          <a:srcRect/>
          <a:stretch>
            <a:fillRect/>
          </a:stretch>
        </p:blipFill>
        <p:spPr bwMode="auto">
          <a:xfrm>
            <a:off x="4860032" y="1484784"/>
            <a:ext cx="3632894" cy="3941763"/>
          </a:xfrm>
          <a:prstGeom prst="rect">
            <a:avLst/>
          </a:prstGeom>
          <a:noFill/>
        </p:spPr>
      </p:pic>
      <p:pic>
        <p:nvPicPr>
          <p:cNvPr id="3076" name="Picture 4" descr="F:\безопасность\3.gif"/>
          <p:cNvPicPr>
            <a:picLocks noGrp="1" noChangeAspect="1" noChangeArrowheads="1"/>
          </p:cNvPicPr>
          <p:nvPr>
            <p:ph sz="quarter" idx="2"/>
          </p:nvPr>
        </p:nvPicPr>
        <p:blipFill>
          <a:blip r:embed="rId3" cstate="print"/>
          <a:srcRect/>
          <a:stretch>
            <a:fillRect/>
          </a:stretch>
        </p:blipFill>
        <p:spPr bwMode="auto">
          <a:xfrm>
            <a:off x="251520" y="908720"/>
            <a:ext cx="4464496" cy="3579403"/>
          </a:xfrm>
          <a:prstGeom prst="rect">
            <a:avLst/>
          </a:prstGeom>
          <a:noFill/>
        </p:spPr>
      </p:pic>
      <p:sp>
        <p:nvSpPr>
          <p:cNvPr id="8" name="Номер слайда 7"/>
          <p:cNvSpPr>
            <a:spLocks noGrp="1"/>
          </p:cNvSpPr>
          <p:nvPr>
            <p:ph type="sldNum" sz="quarter" idx="12"/>
          </p:nvPr>
        </p:nvSpPr>
        <p:spPr/>
        <p:txBody>
          <a:bodyPr/>
          <a:lstStyle/>
          <a:p>
            <a:fld id="{725C68B6-61C2-468F-89AB-4B9F7531AA68}" type="slidenum">
              <a:rPr lang="ru-RU" smtClean="0"/>
              <a:pPr/>
              <a:t>18</a:t>
            </a:fld>
            <a:endParaRPr lang="ru-RU"/>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620688"/>
            <a:ext cx="8229600" cy="5386603"/>
          </a:xfrm>
        </p:spPr>
        <p:txBody>
          <a:bodyPr>
            <a:normAutofit/>
          </a:bodyPr>
          <a:lstStyle/>
          <a:p>
            <a:r>
              <a:rPr lang="ru-RU" b="1" dirty="0" smtClean="0"/>
              <a:t>Отпуская ребенка гулять, предупредите его о наиболее опасных местах во дворе (подвалы, чердаки, стоящие машины). Играя в прятки, не стоит прятаться за стоящей машиной, она может неожиданно поехать, не стоит заходить в подвал, там может поджидать свою жертву насильник, или собралась пьяная компания, или просто подвал могут закрыть.</a:t>
            </a:r>
          </a:p>
          <a:p>
            <a:r>
              <a:rPr lang="ru-RU" b="1" dirty="0" smtClean="0"/>
              <a:t>Если ребенок неожиданно исчез со двора, предварительно постарайтесь узнать у тех с кем он вместе был, куда и с кем он пошел. </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19</a:t>
            </a:fld>
            <a:endParaRPr lang="ru-RU"/>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12776"/>
            <a:ext cx="8229600" cy="4594515"/>
          </a:xfrm>
        </p:spPr>
        <p:txBody>
          <a:bodyPr>
            <a:normAutofit/>
          </a:bodyPr>
          <a:lstStyle/>
          <a:p>
            <a:pPr>
              <a:buNone/>
            </a:pPr>
            <a:r>
              <a:rPr lang="ru-RU" sz="3200" b="1" dirty="0" smtClean="0"/>
              <a:t>Обеспечение безопасности семьи, а в особенности детей имеет очень важное значение. Именно через ежедневное общение со своим ребенком вы узнаете о проблемах и вопросах, которые волнуют его и, решая с ним его проблемы, помогаете ему научиться правильно вести себя в той или иной ситуации. </a:t>
            </a:r>
            <a:endParaRPr lang="ru-RU" sz="3200" dirty="0"/>
          </a:p>
        </p:txBody>
      </p:sp>
      <p:sp>
        <p:nvSpPr>
          <p:cNvPr id="3" name="Заголовок 2"/>
          <p:cNvSpPr>
            <a:spLocks noGrp="1"/>
          </p:cNvSpPr>
          <p:nvPr>
            <p:ph type="title"/>
          </p:nvPr>
        </p:nvSpPr>
        <p:spPr>
          <a:xfrm>
            <a:off x="457200" y="404664"/>
            <a:ext cx="8229600" cy="936104"/>
          </a:xfrm>
        </p:spPr>
        <p:txBody>
          <a:bodyPr>
            <a:normAutofit fontScale="90000"/>
          </a:bodyPr>
          <a:lstStyle/>
          <a:p>
            <a:r>
              <a:rPr lang="ru-RU" i="1" dirty="0" smtClean="0">
                <a:solidFill>
                  <a:srgbClr val="C00000"/>
                </a:solidFill>
              </a:rPr>
              <a:t>1. Ваши отношения с детьми</a:t>
            </a:r>
            <a:r>
              <a:rPr lang="ru-RU" dirty="0" smtClean="0"/>
              <a:t/>
            </a:r>
            <a:br>
              <a:rPr lang="ru-RU" dirty="0" smtClean="0"/>
            </a:b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pic>
        <p:nvPicPr>
          <p:cNvPr id="4098" name="Picture 2" descr="F:\безопасность\2.gif"/>
          <p:cNvPicPr>
            <a:picLocks noGrp="1" noChangeAspect="1" noChangeArrowheads="1"/>
          </p:cNvPicPr>
          <p:nvPr>
            <p:ph sz="quarter" idx="2"/>
          </p:nvPr>
        </p:nvPicPr>
        <p:blipFill>
          <a:blip r:embed="rId2" cstate="print"/>
          <a:srcRect/>
          <a:stretch>
            <a:fillRect/>
          </a:stretch>
        </p:blipFill>
        <p:spPr bwMode="auto">
          <a:xfrm>
            <a:off x="179512" y="404664"/>
            <a:ext cx="4317876" cy="3528393"/>
          </a:xfrm>
          <a:prstGeom prst="rect">
            <a:avLst/>
          </a:prstGeom>
          <a:noFill/>
        </p:spPr>
      </p:pic>
      <p:pic>
        <p:nvPicPr>
          <p:cNvPr id="4099" name="Picture 3" descr="F:\безопасность\FASB.jpg"/>
          <p:cNvPicPr>
            <a:picLocks noGrp="1" noChangeAspect="1" noChangeArrowheads="1"/>
          </p:cNvPicPr>
          <p:nvPr>
            <p:ph sz="quarter" idx="4"/>
          </p:nvPr>
        </p:nvPicPr>
        <p:blipFill>
          <a:blip r:embed="rId3" cstate="print"/>
          <a:srcRect/>
          <a:stretch>
            <a:fillRect/>
          </a:stretch>
        </p:blipFill>
        <p:spPr bwMode="auto">
          <a:xfrm>
            <a:off x="4645025" y="1899841"/>
            <a:ext cx="4319463" cy="3473375"/>
          </a:xfrm>
          <a:prstGeom prst="rect">
            <a:avLst/>
          </a:prstGeom>
          <a:noFill/>
        </p:spPr>
      </p:pic>
      <p:sp>
        <p:nvSpPr>
          <p:cNvPr id="7" name="Номер слайда 6"/>
          <p:cNvSpPr>
            <a:spLocks noGrp="1"/>
          </p:cNvSpPr>
          <p:nvPr>
            <p:ph type="sldNum" sz="quarter" idx="12"/>
          </p:nvPr>
        </p:nvSpPr>
        <p:spPr/>
        <p:txBody>
          <a:bodyPr/>
          <a:lstStyle/>
          <a:p>
            <a:fld id="{725C68B6-61C2-468F-89AB-4B9F7531AA68}" type="slidenum">
              <a:rPr lang="ru-RU" smtClean="0"/>
              <a:pPr/>
              <a:t>20</a:t>
            </a:fld>
            <a:endParaRPr lang="ru-RU"/>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5674635"/>
          </a:xfrm>
        </p:spPr>
        <p:txBody>
          <a:bodyPr/>
          <a:lstStyle/>
          <a:p>
            <a:r>
              <a:rPr lang="ru-RU" b="1" dirty="0" smtClean="0"/>
              <a:t>Если ребенок любит кататься на велосипеде или роликовых коньках расскажите, где это можно делать и обязательно напомните основные правила безопасности. На первых таких прогулках необходимо присутствие родителей или старших до тех пор, пока ребенок не будет уверенно себя чувствовать</a:t>
            </a:r>
            <a:r>
              <a:rPr lang="ru-RU" b="1" dirty="0" smtClean="0"/>
              <a:t>.</a:t>
            </a:r>
          </a:p>
          <a:p>
            <a:r>
              <a:rPr lang="ru-RU" b="1" dirty="0" smtClean="0"/>
              <a:t>Хорошей защитой на дорогах является </a:t>
            </a:r>
            <a:r>
              <a:rPr lang="ru-RU" b="1" u="sng" dirty="0" smtClean="0">
                <a:solidFill>
                  <a:srgbClr val="C00000"/>
                </a:solidFill>
              </a:rPr>
              <a:t>светоотражающая лента</a:t>
            </a:r>
          </a:p>
          <a:p>
            <a:pPr marL="109728" indent="0">
              <a:buNone/>
            </a:pPr>
            <a:r>
              <a:rPr lang="ru-RU" b="1" dirty="0"/>
              <a:t>н</a:t>
            </a:r>
            <a:r>
              <a:rPr lang="ru-RU" b="1" dirty="0" smtClean="0"/>
              <a:t>а одежде ребенка.</a:t>
            </a:r>
            <a:endParaRPr lang="ru-RU" b="1" dirty="0" smtClean="0"/>
          </a:p>
          <a:p>
            <a:endParaRPr lang="ru-RU" dirty="0" smtClean="0"/>
          </a:p>
          <a:p>
            <a:endParaRPr lang="ru-RU" dirty="0"/>
          </a:p>
        </p:txBody>
      </p:sp>
      <p:sp>
        <p:nvSpPr>
          <p:cNvPr id="3" name="Заголовок 2"/>
          <p:cNvSpPr>
            <a:spLocks noGrp="1"/>
          </p:cNvSpPr>
          <p:nvPr>
            <p:ph type="title"/>
          </p:nvPr>
        </p:nvSpPr>
        <p:spPr/>
        <p:txBody>
          <a:bodyPr/>
          <a:lstStyle/>
          <a:p>
            <a:endParaRPr lang="ru-RU"/>
          </a:p>
        </p:txBody>
      </p:sp>
      <p:pic>
        <p:nvPicPr>
          <p:cNvPr id="2051" name="Picture 3" descr="C:\Users\Наталья\Desktop\child-on-bike1.jpg"/>
          <p:cNvPicPr>
            <a:picLocks noChangeAspect="1" noChangeArrowheads="1"/>
          </p:cNvPicPr>
          <p:nvPr/>
        </p:nvPicPr>
        <p:blipFill>
          <a:blip r:embed="rId2" cstate="print"/>
          <a:srcRect/>
          <a:stretch>
            <a:fillRect/>
          </a:stretch>
        </p:blipFill>
        <p:spPr bwMode="auto">
          <a:xfrm>
            <a:off x="5152192" y="4293096"/>
            <a:ext cx="3308239" cy="2564904"/>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21</a:t>
            </a:fld>
            <a:endParaRPr lang="ru-RU"/>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22</a:t>
            </a:fld>
            <a:endParaRPr lang="ru-RU"/>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976" t="9293" r="-75409" b="5573"/>
          <a:stretch/>
        </p:blipFill>
        <p:spPr bwMode="auto">
          <a:xfrm>
            <a:off x="729048" y="0"/>
            <a:ext cx="6301947" cy="6227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Рисунок 3"/>
          <p:cNvPicPr/>
          <p:nvPr/>
        </p:nvPicPr>
        <p:blipFill rotWithShape="1">
          <a:blip r:embed="rId2"/>
          <a:srcRect l="3013" t="16443" r="36122" b="16760"/>
          <a:stretch/>
        </p:blipFill>
        <p:spPr bwMode="auto">
          <a:xfrm>
            <a:off x="179512" y="642550"/>
            <a:ext cx="8568952" cy="52946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5985880"/>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23</a:t>
            </a:fld>
            <a:endParaRPr lang="ru-RU"/>
          </a:p>
        </p:txBody>
      </p:sp>
      <p:sp>
        <p:nvSpPr>
          <p:cNvPr id="3" name="Прямоугольник 2"/>
          <p:cNvSpPr/>
          <p:nvPr/>
        </p:nvSpPr>
        <p:spPr>
          <a:xfrm>
            <a:off x="237529" y="332656"/>
            <a:ext cx="8640960" cy="6186309"/>
          </a:xfrm>
          <a:prstGeom prst="rect">
            <a:avLst/>
          </a:prstGeom>
        </p:spPr>
        <p:txBody>
          <a:bodyPr wrap="square">
            <a:spAutoFit/>
          </a:bodyPr>
          <a:lstStyle/>
          <a:p>
            <a:pPr fontAlgn="base"/>
            <a:r>
              <a:rPr lang="ru-RU" b="1" dirty="0"/>
              <a:t>Штраф за оставление ребёнка в автомобиле</a:t>
            </a:r>
          </a:p>
          <a:p>
            <a:pPr fontAlgn="base"/>
            <a:r>
              <a:rPr lang="ru-RU" dirty="0"/>
              <a:t>Теперь оставить одного малолетнего ребёнка в личной машине – это правонарушение, которое  регламентируется постановлением правительства № 761 и п.12.8 ПДД и может привести к административной ответственности, а в случае заведомо опасной ситуации и неоказании возможной помощи – к уголовной.</a:t>
            </a:r>
          </a:p>
          <a:p>
            <a:pPr fontAlgn="base"/>
            <a:r>
              <a:rPr lang="ru-RU" dirty="0"/>
              <a:t>Административный кодекс РФ предполагает наказание в виде предупреждения или штрафа 500 р. Согласно уголовному кодексу, наказание может быть очень суровым. Если родители (законные опекуны, усыновители) оставили ребёнка одного в машине, в заведомо опасной для его жизни и здоровья ситуации, то соответственно, несовершеннолетний, не может за себя постоять и обезопасить себя (например, ребёнок заперт в машине и не может выбраться).</a:t>
            </a:r>
          </a:p>
          <a:p>
            <a:pPr fontAlgn="base"/>
            <a:r>
              <a:rPr lang="ru-RU" dirty="0"/>
              <a:t>Существенный вред, нанесённый здоровью малолетнему и неоказание возможной помощи, рассматривается как уголовное преступление и карается:</a:t>
            </a:r>
          </a:p>
          <a:p>
            <a:pPr fontAlgn="base"/>
            <a:r>
              <a:rPr lang="ru-RU" dirty="0"/>
              <a:t>лишением свободы до 1 года;</a:t>
            </a:r>
          </a:p>
          <a:p>
            <a:pPr fontAlgn="base"/>
            <a:r>
              <a:rPr lang="ru-RU" dirty="0"/>
              <a:t>арестом до 3 месяцев;</a:t>
            </a:r>
          </a:p>
          <a:p>
            <a:pPr fontAlgn="base"/>
            <a:r>
              <a:rPr lang="ru-RU" dirty="0"/>
              <a:t>принудительными или исправительными работами до 1 года;</a:t>
            </a:r>
          </a:p>
          <a:p>
            <a:pPr fontAlgn="base"/>
            <a:r>
              <a:rPr lang="ru-RU" dirty="0"/>
              <a:t>обязательными работами до 360 часов;</a:t>
            </a:r>
          </a:p>
          <a:p>
            <a:pPr fontAlgn="base"/>
            <a:r>
              <a:rPr lang="ru-RU" dirty="0"/>
              <a:t>штрафом до 80 </a:t>
            </a:r>
            <a:r>
              <a:rPr lang="ru-RU" dirty="0" err="1"/>
              <a:t>т.р</a:t>
            </a:r>
            <a:r>
              <a:rPr lang="ru-RU" dirty="0"/>
              <a:t>.;</a:t>
            </a:r>
          </a:p>
          <a:p>
            <a:pPr fontAlgn="base"/>
            <a:r>
              <a:rPr lang="ru-RU" dirty="0"/>
              <a:t>штрафом в размере заработной платы до 6 месяцев.</a:t>
            </a:r>
          </a:p>
        </p:txBody>
      </p:sp>
    </p:spTree>
    <p:extLst>
      <p:ext uri="{BB962C8B-B14F-4D97-AF65-F5344CB8AC3E}">
        <p14:creationId xmlns:p14="http://schemas.microsoft.com/office/powerpoint/2010/main" val="667286229"/>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5674635"/>
          </a:xfrm>
        </p:spPr>
        <p:txBody>
          <a:bodyPr/>
          <a:lstStyle/>
          <a:p>
            <a:r>
              <a:rPr lang="ru-RU" b="1" dirty="0" smtClean="0"/>
              <a:t>Не разрешайте ребенку играть с чужими животными, собаки часто реагируют агрессивно на чужих людей. Ребенок, играющий с животными, должен быть под постоянным вашим присмотром.</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pic>
        <p:nvPicPr>
          <p:cNvPr id="1026" name="Picture 2" descr="C:\Users\Наталья\Desktop\c03e740678a4069d747be0a2a36619510f55a5fa_600.jpg"/>
          <p:cNvPicPr>
            <a:picLocks noChangeAspect="1" noChangeArrowheads="1"/>
          </p:cNvPicPr>
          <p:nvPr/>
        </p:nvPicPr>
        <p:blipFill>
          <a:blip r:embed="rId2" cstate="print"/>
          <a:srcRect/>
          <a:stretch>
            <a:fillRect/>
          </a:stretch>
        </p:blipFill>
        <p:spPr bwMode="auto">
          <a:xfrm>
            <a:off x="3563888" y="2636912"/>
            <a:ext cx="4903440" cy="3888432"/>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24</a:t>
            </a:fld>
            <a:endParaRPr lang="ru-RU"/>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t>Создайте собственный информационный банк данных на своего ребенка. Случаи похищений детей далеко не редкость в наше время, да и ребенок может попросту заблудиться. Поэтому почаще фотографируйте своих детей особенно крупным планом и во весь рост. </a:t>
            </a:r>
            <a:endParaRPr lang="ru-RU" dirty="0"/>
          </a:p>
        </p:txBody>
      </p:sp>
      <p:sp>
        <p:nvSpPr>
          <p:cNvPr id="3" name="Заголовок 2"/>
          <p:cNvSpPr>
            <a:spLocks noGrp="1"/>
          </p:cNvSpPr>
          <p:nvPr>
            <p:ph type="title"/>
          </p:nvPr>
        </p:nvSpPr>
        <p:spPr/>
        <p:txBody>
          <a:bodyPr>
            <a:normAutofit fontScale="90000"/>
          </a:bodyPr>
          <a:lstStyle/>
          <a:p>
            <a:r>
              <a:rPr lang="ru-RU" sz="4000" i="1" dirty="0" smtClean="0">
                <a:solidFill>
                  <a:srgbClr val="C00000"/>
                </a:solidFill>
              </a:rPr>
              <a:t>Дополнительные рекомендации для родителей.</a:t>
            </a:r>
            <a:r>
              <a:rPr lang="ru-RU" dirty="0" smtClean="0"/>
              <a:t/>
            </a:r>
            <a:br>
              <a:rPr lang="ru-RU" dirty="0" smtClean="0"/>
            </a:br>
            <a:endParaRPr lang="ru-RU" dirty="0"/>
          </a:p>
        </p:txBody>
      </p:sp>
      <p:pic>
        <p:nvPicPr>
          <p:cNvPr id="8194" name="Picture 2" descr="C:\Users\Наталья\Desktop\Школьная-Форма-2011г-ТМ-Зиронька-Россия_12903_image042-723x1024.png"/>
          <p:cNvPicPr>
            <a:picLocks noChangeAspect="1" noChangeArrowheads="1"/>
          </p:cNvPicPr>
          <p:nvPr/>
        </p:nvPicPr>
        <p:blipFill>
          <a:blip r:embed="rId2" cstate="print"/>
          <a:srcRect/>
          <a:stretch>
            <a:fillRect/>
          </a:stretch>
        </p:blipFill>
        <p:spPr bwMode="auto">
          <a:xfrm>
            <a:off x="6228184" y="4437112"/>
            <a:ext cx="2723208" cy="2420888"/>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25</a:t>
            </a:fld>
            <a:endParaRPr lang="ru-RU"/>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normAutofit lnSpcReduction="10000"/>
          </a:bodyPr>
          <a:lstStyle/>
          <a:p>
            <a:pPr lvl="0"/>
            <a:r>
              <a:rPr lang="ru-RU" b="1" dirty="0" smtClean="0"/>
              <a:t>Не выпускайте детей на улице с дорогими вещами и ценностями (кассетные плейеры, золотые украшения, броская и дорогая одежда могут оказаться чересчур притягательным объектом криминального посягательства).</a:t>
            </a:r>
          </a:p>
          <a:p>
            <a:r>
              <a:rPr lang="ru-RU" b="1" dirty="0" smtClean="0"/>
              <a:t>Научите детей правильно запирать дверь квартиры снаружи и изнутри, а также научите его правильно носить ключи и карманные деньги. Внушите им, что никто и никогда не может прийти в дом от вашего имени с просьбой приютить на ночлег, отдать какую-то вещь или сумку и пр. Ребенок никогда не должен открывать дверь незнакомым лицам.</a:t>
            </a:r>
            <a:endParaRPr lang="ru-RU" dirty="0" smtClean="0"/>
          </a:p>
          <a:p>
            <a:pPr lvl="0"/>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26</a:t>
            </a:fld>
            <a:endParaRPr lang="ru-RU"/>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lvl="0"/>
            <a:r>
              <a:rPr lang="ru-RU" b="1" dirty="0" smtClean="0"/>
              <a:t>дабы уберечь ребенка от столкновения с маньяками, насильниками и прочими правонарушителями обучите детей:</a:t>
            </a:r>
            <a:endParaRPr lang="ru-RU" dirty="0" smtClean="0"/>
          </a:p>
          <a:p>
            <a:pPr lvl="0"/>
            <a:r>
              <a:rPr lang="ru-RU" b="1" dirty="0" smtClean="0"/>
              <a:t>общение с незнакомыми людьми ограничить только дружескими приветствиями. На все предложения незнакомых отвечать: "Нет!" - и немедленно уходить от них.,</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27</a:t>
            </a:fld>
            <a:endParaRPr lang="ru-RU"/>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normAutofit/>
          </a:bodyPr>
          <a:lstStyle/>
          <a:p>
            <a:pPr lvl="0"/>
            <a:r>
              <a:rPr lang="ru-RU" b="1" dirty="0" smtClean="0"/>
              <a:t>не поддаваться на уговоры незнакомцев, даже если они знают или зовут ребенка по имени. Отнюдь не всех старших надо слушаться. Только родители, родственники или близкие друзья семьи имеют право на послушание. Если ребенок увидел преследующего его незнакомца, то при отсутствии близких, пусть, не стесняясь, подходит к прохожим, внушающим доверие, и просит защиты и помощи. Научить его этому - ваша задача.,</a:t>
            </a:r>
            <a:endParaRPr lang="ru-RU" dirty="0" smtClean="0"/>
          </a:p>
          <a:p>
            <a:endParaRPr lang="ru-RU" dirty="0"/>
          </a:p>
        </p:txBody>
      </p:sp>
      <p:sp>
        <p:nvSpPr>
          <p:cNvPr id="3" name="Заголовок 2"/>
          <p:cNvSpPr>
            <a:spLocks noGrp="1"/>
          </p:cNvSpPr>
          <p:nvPr>
            <p:ph type="title"/>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28</a:t>
            </a:fld>
            <a:endParaRPr lang="ru-RU"/>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lvl="0"/>
            <a:r>
              <a:rPr lang="ru-RU" b="1" dirty="0" smtClean="0"/>
              <a:t>не играть на улице с наступлением темноты и не гулять далеко от дома.,</a:t>
            </a:r>
            <a:endParaRPr lang="ru-RU" dirty="0" smtClean="0"/>
          </a:p>
          <a:p>
            <a:pPr lvl="0"/>
            <a:r>
              <a:rPr lang="ru-RU" b="1" dirty="0" smtClean="0"/>
              <a:t>избегать безлюдных мест, оврагов, пустырей, заброшенных домов, сараев, чердаков, подвалов.,</a:t>
            </a:r>
            <a:endParaRPr lang="ru-RU" dirty="0" smtClean="0"/>
          </a:p>
          <a:p>
            <a:pPr lvl="0"/>
            <a:r>
              <a:rPr lang="ru-RU" b="1" dirty="0" smtClean="0"/>
              <a:t>не отправляться одному в дальние поездки.,</a:t>
            </a:r>
            <a:endParaRPr lang="ru-RU" dirty="0" smtClean="0"/>
          </a:p>
          <a:p>
            <a:pPr lvl="0"/>
            <a:r>
              <a:rPr lang="ru-RU" b="1" dirty="0" smtClean="0"/>
              <a:t>что бы ни случилось, сразу же рассказать обо всем родителям или взрослым, которым доверяет ребенок.</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29</a:t>
            </a:fld>
            <a:endParaRPr lang="ru-RU"/>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4784"/>
            <a:ext cx="8229600" cy="4896544"/>
          </a:xfrm>
        </p:spPr>
        <p:txBody>
          <a:bodyPr/>
          <a:lstStyle/>
          <a:p>
            <a:pPr>
              <a:buFont typeface="Wingdings" pitchFamily="2" charset="2"/>
              <a:buChar char="q"/>
            </a:pPr>
            <a:r>
              <a:rPr lang="ru-RU" b="1" dirty="0" smtClean="0"/>
              <a:t>Поэтому </a:t>
            </a:r>
            <a:r>
              <a:rPr lang="ru-RU" b="1" dirty="0" smtClean="0">
                <a:solidFill>
                  <a:srgbClr val="C00000"/>
                </a:solidFill>
              </a:rPr>
              <a:t>первое правило </a:t>
            </a:r>
            <a:r>
              <a:rPr lang="ru-RU" b="1" dirty="0" smtClean="0"/>
              <a:t>гласит: как можно чаще говорите с детьми, помогайте решать их, пусть даже пустяковые, по вашему мнению, проблемы.</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pic>
        <p:nvPicPr>
          <p:cNvPr id="3074" name="Picture 2" descr="C:\Users\Наталья\Desktop\0_5b9e3_ab71f684_XL.jpg"/>
          <p:cNvPicPr>
            <a:picLocks noChangeAspect="1" noChangeArrowheads="1"/>
          </p:cNvPicPr>
          <p:nvPr/>
        </p:nvPicPr>
        <p:blipFill>
          <a:blip r:embed="rId2" cstate="print"/>
          <a:srcRect/>
          <a:stretch>
            <a:fillRect/>
          </a:stretch>
        </p:blipFill>
        <p:spPr bwMode="auto">
          <a:xfrm>
            <a:off x="5292080" y="2780928"/>
            <a:ext cx="3168352" cy="4077072"/>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5122" name="Picture 2" descr="F:\безопасность\0001-001-Den-bezopasnogo-Runeta.jpg"/>
          <p:cNvPicPr>
            <a:picLocks noGrp="1" noChangeAspect="1" noChangeArrowheads="1"/>
          </p:cNvPicPr>
          <p:nvPr>
            <p:ph idx="1"/>
          </p:nvPr>
        </p:nvPicPr>
        <p:blipFill>
          <a:blip r:embed="rId2" cstate="print"/>
          <a:srcRect/>
          <a:stretch>
            <a:fillRect/>
          </a:stretch>
        </p:blipFill>
        <p:spPr bwMode="auto">
          <a:xfrm>
            <a:off x="395536" y="404664"/>
            <a:ext cx="8208912" cy="5602436"/>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30</a:t>
            </a:fld>
            <a:endParaRPr lang="ru-RU"/>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t>в интернет- сообществе  существует миф об анонимности пользователя. Выбирая ник, продумывая образ, человек часто думает, что останется инкогнито. Дети могут прибавлять себе возраст. Абонент может не знать, что общается с ребенком, а ребенок может не знать и не понимать, что общается со взрослым человеком.</a:t>
            </a:r>
            <a:endParaRPr lang="ru-RU" b="1" dirty="0"/>
          </a:p>
        </p:txBody>
      </p:sp>
      <p:sp>
        <p:nvSpPr>
          <p:cNvPr id="3" name="Заголовок 2"/>
          <p:cNvSpPr>
            <a:spLocks noGrp="1"/>
          </p:cNvSpPr>
          <p:nvPr>
            <p:ph type="title"/>
          </p:nvPr>
        </p:nvSpPr>
        <p:spPr/>
        <p:txBody>
          <a:bodyPr>
            <a:normAutofit fontScale="90000"/>
          </a:bodyPr>
          <a:lstStyle/>
          <a:p>
            <a:r>
              <a:rPr lang="ru-RU" i="1" dirty="0" err="1" smtClean="0">
                <a:solidFill>
                  <a:srgbClr val="C00000"/>
                </a:solidFill>
              </a:rPr>
              <a:t>Кибер-безопасность</a:t>
            </a:r>
            <a:r>
              <a:rPr lang="ru-RU" i="1" dirty="0" smtClean="0">
                <a:solidFill>
                  <a:srgbClr val="C00000"/>
                </a:solidFill>
              </a:rPr>
              <a:t/>
            </a:r>
            <a:br>
              <a:rPr lang="ru-RU" i="1" dirty="0" smtClean="0">
                <a:solidFill>
                  <a:srgbClr val="C00000"/>
                </a:solidFill>
              </a:rPr>
            </a:br>
            <a:endParaRPr lang="ru-RU" i="1" dirty="0">
              <a:solidFill>
                <a:srgbClr val="C00000"/>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31</a:t>
            </a:fld>
            <a:endParaRPr lang="ru-RU"/>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484784"/>
            <a:ext cx="8229600" cy="4525963"/>
          </a:xfrm>
        </p:spPr>
        <p:txBody>
          <a:bodyPr/>
          <a:lstStyle/>
          <a:p>
            <a:r>
              <a:rPr lang="ru-RU" dirty="0" smtClean="0"/>
              <a:t> </a:t>
            </a:r>
            <a:r>
              <a:rPr lang="ru-RU" b="1" dirty="0" smtClean="0"/>
              <a:t>эта анонимность мнимая. Человек, который поставил себе цель выяснить, с кем общается или ищет людей определенной категории, имеет возможность выяснить, где стоит компьютер пользователя, кто за ним сидит, узнать очень многое об этом человеке и манипулировать этими знаниями.</a:t>
            </a:r>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32</a:t>
            </a:fld>
            <a:endParaRPr lang="ru-RU"/>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746643"/>
          </a:xfrm>
        </p:spPr>
        <p:txBody>
          <a:bodyPr>
            <a:normAutofit/>
          </a:bodyPr>
          <a:lstStyle/>
          <a:p>
            <a:r>
              <a:rPr lang="ru-RU" b="1" dirty="0" smtClean="0"/>
              <a:t>в сети человек, особенно ребенок, теряет страх и часто проявляет ничем не оправданное доверие к собеседнику.</a:t>
            </a:r>
          </a:p>
          <a:p>
            <a:r>
              <a:rPr lang="ru-RU" b="1" dirty="0" smtClean="0"/>
              <a:t>Существует немало людей, которые пользуются этим, втираясь в доверие, становятся «виртуальными друзьями», которым можно поведать свои секреты. И дети начинают делиться с совершенно незнакомым человеком своими переживаниями и попутно – очень разной информацией, в т.ч. сугубо личной, интимной. </a:t>
            </a:r>
            <a:endParaRPr lang="ru-RU" b="1" dirty="0"/>
          </a:p>
        </p:txBody>
      </p:sp>
      <p:sp>
        <p:nvSpPr>
          <p:cNvPr id="3" name="Заголовок 2"/>
          <p:cNvSpPr>
            <a:spLocks noGrp="1"/>
          </p:cNvSpPr>
          <p:nvPr>
            <p:ph type="title"/>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33</a:t>
            </a:fld>
            <a:endParaRPr lang="ru-RU"/>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5674635"/>
          </a:xfrm>
        </p:spPr>
        <p:txBody>
          <a:bodyPr>
            <a:normAutofit/>
          </a:bodyPr>
          <a:lstStyle/>
          <a:p>
            <a:pPr>
              <a:buNone/>
            </a:pPr>
            <a:r>
              <a:rPr lang="ru-RU" b="1" dirty="0" smtClean="0"/>
              <a:t>Были случаи, когда семьи, в которых дети обзаводились такими «виртуальными друзьями», подвергались вполне реальным ограблениям. Детей могут уговаривать </a:t>
            </a:r>
            <a:r>
              <a:rPr lang="ru-RU" b="1" i="1" dirty="0" smtClean="0"/>
              <a:t>установить </a:t>
            </a:r>
            <a:r>
              <a:rPr lang="ru-RU" b="1" i="1" dirty="0" err="1" smtClean="0"/>
              <a:t>веб-камеру</a:t>
            </a:r>
            <a:r>
              <a:rPr lang="ru-RU" b="1" dirty="0" smtClean="0"/>
              <a:t>, а потом по записям делают порнофильм и этим шантажируют родителей. Или эта камера остается включенной и снимает происходящее между родителями вечером, передавая трансляцию в режиме реального времени, потому что многие не обращают внимания на работающую камеру. Может передаваться порочащая информация.</a:t>
            </a:r>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34</a:t>
            </a:fld>
            <a:endParaRPr lang="ru-RU"/>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b="1" dirty="0" smtClean="0"/>
              <a:t>Объяснить ребенку что,</a:t>
            </a:r>
          </a:p>
          <a:p>
            <a:r>
              <a:rPr lang="ru-RU" b="1" dirty="0" smtClean="0"/>
              <a:t>-         не надо сообщать конфиденциальную информацию</a:t>
            </a:r>
          </a:p>
          <a:p>
            <a:r>
              <a:rPr lang="ru-RU" b="1" dirty="0" smtClean="0"/>
              <a:t>-         не говорить, где живешь, не сообщать о временном распорядке в семье. </a:t>
            </a:r>
          </a:p>
          <a:p>
            <a:r>
              <a:rPr lang="ru-RU" b="1" dirty="0" smtClean="0"/>
              <a:t>-         не надо посылать свои фото незнакомым людям. </a:t>
            </a:r>
          </a:p>
          <a:p>
            <a:endParaRPr lang="ru-RU" dirty="0"/>
          </a:p>
        </p:txBody>
      </p:sp>
      <p:sp>
        <p:nvSpPr>
          <p:cNvPr id="3" name="Заголовок 2"/>
          <p:cNvSpPr>
            <a:spLocks noGrp="1"/>
          </p:cNvSpPr>
          <p:nvPr>
            <p:ph type="title"/>
          </p:nvPr>
        </p:nvSpPr>
        <p:spPr>
          <a:xfrm>
            <a:off x="457200" y="404664"/>
            <a:ext cx="8229600" cy="1012974"/>
          </a:xfrm>
        </p:spPr>
        <p:txBody>
          <a:bodyPr>
            <a:normAutofit fontScale="90000"/>
          </a:bodyPr>
          <a:lstStyle/>
          <a:p>
            <a:r>
              <a:rPr lang="ru-RU" i="1" dirty="0" smtClean="0">
                <a:solidFill>
                  <a:srgbClr val="C00000"/>
                </a:solidFill>
              </a:rPr>
              <a:t>Что родителям делать, чтобы обезопасить ребенка?</a:t>
            </a:r>
            <a:r>
              <a:rPr lang="ru-RU" dirty="0" smtClean="0"/>
              <a:t/>
            </a:r>
            <a:br>
              <a:rPr lang="ru-RU" dirty="0" smtClean="0"/>
            </a:b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35</a:t>
            </a:fld>
            <a:endParaRPr lang="ru-RU"/>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b="1" dirty="0" smtClean="0"/>
              <a:t>Есть еще одна тяжелая тема, касающаяся безопасности – подростковая жестокость. Об этом тоже надо говорить дома и в школах. Уже появилось такое явление как </a:t>
            </a:r>
            <a:r>
              <a:rPr lang="ru-RU" b="1" dirty="0" err="1" smtClean="0"/>
              <a:t>кибер-травля</a:t>
            </a:r>
            <a:r>
              <a:rPr lang="ru-RU" b="1" dirty="0" smtClean="0"/>
              <a:t> или записи экзекуций над одноклассниками. У тех, кто это делает, вывешивают такие записи в сеть, нет ощущения, что они совершают что-то незаконное. Об этом тоже надо говорить.</a:t>
            </a:r>
          </a:p>
          <a:p>
            <a:endParaRPr lang="ru-RU" dirty="0"/>
          </a:p>
        </p:txBody>
      </p:sp>
      <p:sp>
        <p:nvSpPr>
          <p:cNvPr id="3" name="Заголовок 2"/>
          <p:cNvSpPr>
            <a:spLocks noGrp="1"/>
          </p:cNvSpPr>
          <p:nvPr>
            <p:ph type="title"/>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36</a:t>
            </a:fld>
            <a:endParaRPr lang="ru-RU"/>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prstTxWarp prst="textCanUp">
              <a:avLst>
                <a:gd name="adj" fmla="val 77633"/>
              </a:avLst>
            </a:prstTxWarp>
          </a:bodyPr>
          <a:lstStyle/>
          <a:p>
            <a:r>
              <a:rPr lang="ru-RU" b="1" dirty="0" smtClean="0">
                <a:solidFill>
                  <a:srgbClr val="C00000"/>
                </a:solidFill>
              </a:rPr>
              <a:t>Спасибо за внимание!</a:t>
            </a:r>
            <a:endParaRPr lang="ru-RU" b="1" dirty="0">
              <a:solidFill>
                <a:srgbClr val="C00000"/>
              </a:solidFill>
            </a:endParaRPr>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37</a:t>
            </a:fld>
            <a:endParaRPr lang="ru-RU"/>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4784"/>
            <a:ext cx="8229600" cy="4522507"/>
          </a:xfrm>
        </p:spPr>
        <p:txBody>
          <a:bodyPr/>
          <a:lstStyle/>
          <a:p>
            <a:pPr>
              <a:buFont typeface="Wingdings" pitchFamily="2" charset="2"/>
              <a:buChar char="q"/>
            </a:pPr>
            <a:r>
              <a:rPr lang="ru-RU" b="1" dirty="0" smtClean="0">
                <a:solidFill>
                  <a:srgbClr val="C00000"/>
                </a:solidFill>
              </a:rPr>
              <a:t>Правило второе</a:t>
            </a:r>
            <a:r>
              <a:rPr lang="ru-RU" b="1" dirty="0" smtClean="0"/>
              <a:t>: если хотите научить ребенка правилам безопасности, прежде всего сами выполняйте их.</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pic>
        <p:nvPicPr>
          <p:cNvPr id="4098" name="Picture 2" descr="C:\Users\Наталья\Desktop\xGGjhezQzS.jpg"/>
          <p:cNvPicPr>
            <a:picLocks noChangeAspect="1" noChangeArrowheads="1"/>
          </p:cNvPicPr>
          <p:nvPr/>
        </p:nvPicPr>
        <p:blipFill>
          <a:blip r:embed="rId2" cstate="print"/>
          <a:srcRect/>
          <a:stretch>
            <a:fillRect/>
          </a:stretch>
        </p:blipFill>
        <p:spPr bwMode="auto">
          <a:xfrm>
            <a:off x="2771800" y="2996952"/>
            <a:ext cx="5851525" cy="3319463"/>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4</a:t>
            </a:fld>
            <a:endParaRPr lang="ru-RU"/>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solidFill>
                  <a:srgbClr val="C00000"/>
                </a:solidFill>
              </a:rPr>
              <a:t>Правило третье</a:t>
            </a:r>
            <a:r>
              <a:rPr lang="ru-RU" b="1" dirty="0" smtClean="0"/>
              <a:t>- самым лучшим способом обучения детей является собственный пример. Если вы всегда внимательны к своей собственной безопасности, то и ребенок будет повторять эти же действия. </a:t>
            </a:r>
            <a:endParaRPr lang="ru-RU" dirty="0"/>
          </a:p>
        </p:txBody>
      </p:sp>
      <p:sp>
        <p:nvSpPr>
          <p:cNvPr id="3" name="Заголовок 2"/>
          <p:cNvSpPr>
            <a:spLocks noGrp="1"/>
          </p:cNvSpPr>
          <p:nvPr>
            <p:ph type="title"/>
          </p:nvPr>
        </p:nvSpPr>
        <p:spPr/>
        <p:txBody>
          <a:bodyPr/>
          <a:lstStyle/>
          <a:p>
            <a:endParaRPr lang="ru-RU"/>
          </a:p>
        </p:txBody>
      </p:sp>
      <p:pic>
        <p:nvPicPr>
          <p:cNvPr id="5122" name="Picture 2" descr="C:\Users\Наталья\Desktop\62617064.png"/>
          <p:cNvPicPr>
            <a:picLocks noChangeAspect="1" noChangeArrowheads="1"/>
          </p:cNvPicPr>
          <p:nvPr/>
        </p:nvPicPr>
        <p:blipFill>
          <a:blip r:embed="rId2" cstate="print"/>
          <a:srcRect/>
          <a:stretch>
            <a:fillRect/>
          </a:stretch>
        </p:blipFill>
        <p:spPr bwMode="auto">
          <a:xfrm>
            <a:off x="3779912" y="3573016"/>
            <a:ext cx="3603501" cy="3068960"/>
          </a:xfrm>
          <a:prstGeom prst="rect">
            <a:avLst/>
          </a:prstGeom>
          <a:noFill/>
        </p:spPr>
      </p:pic>
      <p:sp>
        <p:nvSpPr>
          <p:cNvPr id="5" name="Номер слайда 4"/>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i="1" dirty="0" smtClean="0">
                <a:solidFill>
                  <a:srgbClr val="C00000"/>
                </a:solidFill>
              </a:rPr>
              <a:t>2. Ребенок один в квартире</a:t>
            </a:r>
            <a:r>
              <a:rPr lang="ru-RU" dirty="0" smtClean="0"/>
              <a:t/>
            </a:r>
            <a:br>
              <a:rPr lang="ru-RU" dirty="0" smtClean="0"/>
            </a:br>
            <a:endParaRPr lang="ru-RU" dirty="0"/>
          </a:p>
        </p:txBody>
      </p:sp>
      <p:pic>
        <p:nvPicPr>
          <p:cNvPr id="1026" name="Picture 2" descr="F:\безопасность\x_730a77b6.jpg"/>
          <p:cNvPicPr>
            <a:picLocks noGrp="1" noChangeAspect="1" noChangeArrowheads="1"/>
          </p:cNvPicPr>
          <p:nvPr>
            <p:ph idx="1"/>
          </p:nvPr>
        </p:nvPicPr>
        <p:blipFill>
          <a:blip r:embed="rId2" cstate="print"/>
          <a:srcRect/>
          <a:stretch>
            <a:fillRect/>
          </a:stretch>
        </p:blipFill>
        <p:spPr bwMode="auto">
          <a:xfrm>
            <a:off x="1331640" y="1052736"/>
            <a:ext cx="6768752" cy="4954364"/>
          </a:xfrm>
          <a:prstGeom prst="rect">
            <a:avLst/>
          </a:prstGeom>
          <a:noFill/>
        </p:spPr>
      </p:pic>
      <p:sp>
        <p:nvSpPr>
          <p:cNvPr id="4" name="Номер слайда 3"/>
          <p:cNvSpPr>
            <a:spLocks noGrp="1"/>
          </p:cNvSpPr>
          <p:nvPr>
            <p:ph type="sldNum" sz="quarter" idx="12"/>
          </p:nvPr>
        </p:nvSpPr>
        <p:spPr/>
        <p:txBody>
          <a:bodyPr/>
          <a:lstStyle/>
          <a:p>
            <a:fld id="{725C68B6-61C2-468F-89AB-4B9F7531AA68}" type="slidenum">
              <a:rPr lang="ru-RU" smtClean="0"/>
              <a:pPr/>
              <a:t>6</a:t>
            </a:fld>
            <a:endParaRPr lang="ru-RU"/>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pPr lvl="0"/>
            <a:r>
              <a:rPr lang="ru-RU" b="1" dirty="0" smtClean="0"/>
              <a:t>На видном месте напишите телефоны, по которым он может быстро связаться (ваша работа, мобильный, полиция, скорая помощь, пожарная охрана, соседи).</a:t>
            </a:r>
            <a:endParaRPr lang="ru-RU" dirty="0" smtClean="0"/>
          </a:p>
          <a:p>
            <a:pPr lvl="0"/>
            <a:r>
              <a:rPr lang="ru-RU" b="1" dirty="0" smtClean="0"/>
              <a:t>Постоянно повторяйте правила поведения, устраивайте маленькие экзамены, разбирайте ошибки.</a:t>
            </a:r>
            <a:endParaRPr lang="ru-RU" dirty="0" smtClean="0"/>
          </a:p>
          <a:p>
            <a:pPr lvl="0"/>
            <a:r>
              <a:rPr lang="ru-RU" b="1" dirty="0" smtClean="0"/>
              <a:t>Сами неукоснительно выполняйте правила по безопасности. Будьте примером.</a:t>
            </a:r>
            <a:endParaRPr lang="ru-RU" dirty="0" smtClean="0"/>
          </a:p>
          <a:p>
            <a:pPr lvl="0"/>
            <a:r>
              <a:rPr lang="ru-RU" b="1" dirty="0" smtClean="0"/>
              <a:t>Выучите с ребенком, как его зовут, и как зовут его родителей, а также домашний адрес и телефон.</a:t>
            </a:r>
            <a:endParaRPr lang="ru-RU" dirty="0" smtClean="0"/>
          </a:p>
          <a:p>
            <a:endParaRPr lang="ru-RU" dirty="0"/>
          </a:p>
        </p:txBody>
      </p:sp>
      <p:sp>
        <p:nvSpPr>
          <p:cNvPr id="3" name="Заголовок 2"/>
          <p:cNvSpPr>
            <a:spLocks noGrp="1"/>
          </p:cNvSpPr>
          <p:nvPr>
            <p:ph type="title"/>
          </p:nvPr>
        </p:nvSpPr>
        <p:spPr/>
        <p:txBody>
          <a:bodyPr>
            <a:normAutofit/>
          </a:bodyPr>
          <a:lstStyle/>
          <a:p>
            <a:r>
              <a:rPr lang="ru-RU" sz="3200" i="1" dirty="0" smtClean="0">
                <a:solidFill>
                  <a:srgbClr val="C00000"/>
                </a:solidFill>
              </a:rPr>
              <a:t>Основными правилами, если ребенок остается один дома, должны быть:</a:t>
            </a:r>
            <a:endParaRPr lang="ru-RU" sz="3200" i="1" dirty="0">
              <a:solidFill>
                <a:srgbClr val="C00000"/>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1"/>
          </p:nvPr>
        </p:nvSpPr>
        <p:spPr/>
        <p:txBody>
          <a:bodyPr/>
          <a:lstStyle/>
          <a:p>
            <a:endParaRPr lang="ru-RU"/>
          </a:p>
        </p:txBody>
      </p:sp>
      <p:sp>
        <p:nvSpPr>
          <p:cNvPr id="7" name="Текст 6"/>
          <p:cNvSpPr>
            <a:spLocks noGrp="1"/>
          </p:cNvSpPr>
          <p:nvPr>
            <p:ph type="body" sz="half" idx="3"/>
          </p:nvPr>
        </p:nvSpPr>
        <p:spPr/>
        <p:txBody>
          <a:bodyPr/>
          <a:lstStyle/>
          <a:p>
            <a:endParaRPr lang="ru-RU"/>
          </a:p>
        </p:txBody>
      </p:sp>
      <p:pic>
        <p:nvPicPr>
          <p:cNvPr id="2050" name="Picture 2" descr="F:\безопасность\0_663de_10cd565_xl.jpg"/>
          <p:cNvPicPr>
            <a:picLocks noGrp="1" noChangeAspect="1" noChangeArrowheads="1"/>
          </p:cNvPicPr>
          <p:nvPr>
            <p:ph sz="quarter" idx="2"/>
          </p:nvPr>
        </p:nvPicPr>
        <p:blipFill>
          <a:blip r:embed="rId2" cstate="print"/>
          <a:srcRect/>
          <a:stretch>
            <a:fillRect/>
          </a:stretch>
        </p:blipFill>
        <p:spPr bwMode="auto">
          <a:xfrm>
            <a:off x="0" y="260648"/>
            <a:ext cx="4497388" cy="4415439"/>
          </a:xfrm>
          <a:prstGeom prst="rect">
            <a:avLst/>
          </a:prstGeom>
          <a:noFill/>
        </p:spPr>
      </p:pic>
      <p:pic>
        <p:nvPicPr>
          <p:cNvPr id="2051" name="Picture 3" descr="F:\безопасность\stiker_child_cmyk.jpg"/>
          <p:cNvPicPr>
            <a:picLocks noGrp="1" noChangeAspect="1" noChangeArrowheads="1"/>
          </p:cNvPicPr>
          <p:nvPr>
            <p:ph sz="quarter" idx="4"/>
          </p:nvPr>
        </p:nvPicPr>
        <p:blipFill>
          <a:blip r:embed="rId3" cstate="print"/>
          <a:srcRect/>
          <a:stretch>
            <a:fillRect/>
          </a:stretch>
        </p:blipFill>
        <p:spPr bwMode="auto">
          <a:xfrm>
            <a:off x="4695031" y="1444625"/>
            <a:ext cx="3941763" cy="3941763"/>
          </a:xfrm>
          <a:prstGeom prst="rect">
            <a:avLst/>
          </a:prstGeom>
          <a:noFill/>
        </p:spPr>
      </p:pic>
      <p:sp>
        <p:nvSpPr>
          <p:cNvPr id="8" name="Номер слайда 7"/>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pPr lvl="0"/>
            <a:r>
              <a:rPr lang="ru-RU" b="1" dirty="0" smtClean="0"/>
              <a:t>Уберите все предметы, которыми он может пораниться.</a:t>
            </a:r>
            <a:endParaRPr lang="ru-RU" dirty="0" smtClean="0"/>
          </a:p>
          <a:p>
            <a:pPr lvl="0"/>
            <a:r>
              <a:rPr lang="ru-RU" b="1" dirty="0" smtClean="0"/>
              <a:t>Проверьте, не оставили ли вы включенной воду или газ, выключили ли электронагревательные приборы.</a:t>
            </a:r>
            <a:endParaRPr lang="ru-RU" dirty="0" smtClean="0"/>
          </a:p>
          <a:p>
            <a:pPr lvl="0"/>
            <a:r>
              <a:rPr lang="ru-RU" b="1" dirty="0" smtClean="0"/>
              <a:t>Закройте окна и тщательно заприте входную дверь.</a:t>
            </a:r>
            <a:endParaRPr lang="ru-RU" dirty="0" smtClean="0"/>
          </a:p>
          <a:p>
            <a:pPr lvl="0"/>
            <a:r>
              <a:rPr lang="ru-RU" b="1" dirty="0" smtClean="0"/>
              <a:t>Уходя в вечернее время, не забудьте включить свет в комнатах, это отпугнет злоумышленников, и вашему ребенку не будет страшно одному.</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E0DFE3"/>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E0DFE3"/>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277</TotalTime>
  <Words>1168</Words>
  <Application>Microsoft Office PowerPoint</Application>
  <PresentationFormat>Экран (4:3)</PresentationFormat>
  <Paragraphs>104</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Открытая</vt:lpstr>
      <vt:lpstr>Безопасность ребенка</vt:lpstr>
      <vt:lpstr>1. Ваши отношения с детьми </vt:lpstr>
      <vt:lpstr>Презентация PowerPoint</vt:lpstr>
      <vt:lpstr>Презентация PowerPoint</vt:lpstr>
      <vt:lpstr>Презентация PowerPoint</vt:lpstr>
      <vt:lpstr>2. Ребенок один в квартире </vt:lpstr>
      <vt:lpstr>Основными правилами, если ребенок остается один дома, должны быть: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Ребёнок и улица.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Дополнительные рекомендации для родителей. </vt:lpstr>
      <vt:lpstr>Презентация PowerPoint</vt:lpstr>
      <vt:lpstr>Презентация PowerPoint</vt:lpstr>
      <vt:lpstr>Презентация PowerPoint</vt:lpstr>
      <vt:lpstr>Презентация PowerPoint</vt:lpstr>
      <vt:lpstr>Презентация PowerPoint</vt:lpstr>
      <vt:lpstr>Кибер-безопасность </vt:lpstr>
      <vt:lpstr>Презентация PowerPoint</vt:lpstr>
      <vt:lpstr>Презентация PowerPoint</vt:lpstr>
      <vt:lpstr>Презентация PowerPoint</vt:lpstr>
      <vt:lpstr>Что родителям делать, чтобы обезопасить ребенка?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ребенка</dc:title>
  <dc:creator>Наталья</dc:creator>
  <cp:lastModifiedBy>user</cp:lastModifiedBy>
  <cp:revision>30</cp:revision>
  <dcterms:created xsi:type="dcterms:W3CDTF">2012-11-22T06:00:12Z</dcterms:created>
  <dcterms:modified xsi:type="dcterms:W3CDTF">2018-09-19T04:55:15Z</dcterms:modified>
</cp:coreProperties>
</file>